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</p:sldIdLst>
  <p:sldSz cx="50399950" cy="35999738"/>
  <p:notesSz cx="6858000" cy="9144000"/>
  <p:defaultTextStyle>
    <a:defPPr>
      <a:defRPr lang="fr-FR"/>
    </a:defPPr>
    <a:lvl1pPr marL="0" algn="l" defTabSz="4147170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1pPr>
    <a:lvl2pPr marL="2073585" algn="l" defTabSz="4147170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2pPr>
    <a:lvl3pPr marL="4147170" algn="l" defTabSz="4147170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3pPr>
    <a:lvl4pPr marL="6220755" algn="l" defTabSz="4147170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4pPr>
    <a:lvl5pPr marL="8294340" algn="l" defTabSz="4147170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5pPr>
    <a:lvl6pPr marL="10367924" algn="l" defTabSz="4147170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6pPr>
    <a:lvl7pPr marL="12441509" algn="l" defTabSz="4147170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7pPr>
    <a:lvl8pPr marL="14515094" algn="l" defTabSz="4147170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8pPr>
    <a:lvl9pPr marL="16588679" algn="l" defTabSz="4147170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1587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vril Treille" initials="AT" lastIdx="2" clrIdx="0">
    <p:extLst/>
  </p:cmAuthor>
  <p:cmAuthor id="2" name="JL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E2A0"/>
    <a:srgbClr val="79DDE7"/>
    <a:srgbClr val="7AC4CC"/>
    <a:srgbClr val="92D050"/>
    <a:srgbClr val="19D589"/>
    <a:srgbClr val="2BF216"/>
    <a:srgbClr val="00CC00"/>
    <a:srgbClr val="3A8F9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176" y="360"/>
      </p:cViewPr>
      <p:guideLst>
        <p:guide orient="horz" pos="11338"/>
        <p:guide pos="158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Left PMv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Feuil1!$B$1:$C$1</c:f>
              <c:strCache>
                <c:ptCount val="2"/>
                <c:pt idx="0">
                  <c:v>First</c:v>
                </c:pt>
                <c:pt idx="1">
                  <c:v>Second</c:v>
                </c:pt>
              </c:strCache>
            </c:strRef>
          </c:cat>
          <c:val>
            <c:numRef>
              <c:f>Feuil1!$B$2:$C$2</c:f>
              <c:numCache>
                <c:formatCode>General</c:formatCode>
                <c:ptCount val="2"/>
                <c:pt idx="0">
                  <c:v>599.0</c:v>
                </c:pt>
                <c:pt idx="1">
                  <c:v>562.0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Right PMv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Feuil1!$B$1:$C$1</c:f>
              <c:strCache>
                <c:ptCount val="2"/>
                <c:pt idx="0">
                  <c:v>First</c:v>
                </c:pt>
                <c:pt idx="1">
                  <c:v>Second</c:v>
                </c:pt>
              </c:strCache>
            </c:strRef>
          </c:cat>
          <c:val>
            <c:numRef>
              <c:f>Feuil1!$B$3:$C$3</c:f>
              <c:numCache>
                <c:formatCode>General</c:formatCode>
                <c:ptCount val="2"/>
                <c:pt idx="0">
                  <c:v>594.0</c:v>
                </c:pt>
                <c:pt idx="1">
                  <c:v>515.0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41639840"/>
        <c:axId val="-2141636416"/>
      </c:barChart>
      <c:catAx>
        <c:axId val="-214163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636416"/>
        <c:crosses val="autoZero"/>
        <c:auto val="1"/>
        <c:lblAlgn val="ctr"/>
        <c:lblOffset val="100"/>
        <c:noMultiLvlLbl val="0"/>
      </c:catAx>
      <c:valAx>
        <c:axId val="-214163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2400" dirty="0" err="1" smtClean="0"/>
                  <a:t>Mean</a:t>
                </a:r>
                <a:r>
                  <a:rPr lang="fr-FR" sz="2400" dirty="0" smtClean="0"/>
                  <a:t> </a:t>
                </a:r>
                <a:r>
                  <a:rPr lang="fr-FR" sz="2400" dirty="0" err="1" smtClean="0"/>
                  <a:t>Reaction</a:t>
                </a:r>
                <a:r>
                  <a:rPr lang="fr-FR" sz="2400" dirty="0" smtClean="0"/>
                  <a:t> Time (ms)</a:t>
                </a:r>
                <a:endParaRPr lang="fr-FR" sz="2400" dirty="0"/>
              </a:p>
            </c:rich>
          </c:tx>
          <c:layout>
            <c:manualLayout>
              <c:xMode val="edge"/>
              <c:yMode val="edge"/>
              <c:x val="0.00151911822244508"/>
              <c:y val="0.1384358938054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63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0286595408459"/>
          <c:y val="0.921492451625045"/>
          <c:w val="0.435648776517734"/>
          <c:h val="0.07847718327702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6-07-13T10:12:48.985" idx="1">
    <p:pos x="12093" y="8535"/>
    <p:text>mettre une légende en anglais et plus claire pour les ordonnées</p:text>
  </p:cm>
  <p:cm authorId="2" dt="2016-07-13T10:16:19.090" idx="2">
    <p:pos x="21066" y="14603"/>
    <p:text>"similar result in prefrontal cortex" : pas compris ?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00000" y="5891626"/>
            <a:ext cx="37799960" cy="12533242"/>
          </a:xfrm>
        </p:spPr>
        <p:txBody>
          <a:bodyPr anchor="b"/>
          <a:lstStyle>
            <a:lvl1pPr algn="ctr">
              <a:defRPr sz="24814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300000" y="18908202"/>
            <a:ext cx="37799960" cy="8691601"/>
          </a:xfrm>
        </p:spPr>
        <p:txBody>
          <a:bodyPr/>
          <a:lstStyle>
            <a:lvl1pPr marL="0" indent="0" algn="ctr">
              <a:buNone/>
              <a:defRPr sz="9929"/>
            </a:lvl1pPr>
            <a:lvl2pPr marL="1890797" indent="0" algn="ctr">
              <a:buNone/>
              <a:defRPr sz="8268"/>
            </a:lvl2pPr>
            <a:lvl3pPr marL="3781594" indent="0" algn="ctr">
              <a:buNone/>
              <a:defRPr sz="7447"/>
            </a:lvl3pPr>
            <a:lvl4pPr marL="5672391" indent="0" algn="ctr">
              <a:buNone/>
              <a:defRPr sz="6617"/>
            </a:lvl4pPr>
            <a:lvl5pPr marL="7563188" indent="0" algn="ctr">
              <a:buNone/>
              <a:defRPr sz="6617"/>
            </a:lvl5pPr>
            <a:lvl6pPr marL="9453985" indent="0" algn="ctr">
              <a:buNone/>
              <a:defRPr sz="6617"/>
            </a:lvl6pPr>
            <a:lvl7pPr marL="11344782" indent="0" algn="ctr">
              <a:buNone/>
              <a:defRPr sz="6617"/>
            </a:lvl7pPr>
            <a:lvl8pPr marL="13235579" indent="0" algn="ctr">
              <a:buNone/>
              <a:defRPr sz="6617"/>
            </a:lvl8pPr>
            <a:lvl9pPr marL="15126376" indent="0" algn="ctr">
              <a:buNone/>
              <a:defRPr sz="6617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72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30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6067478" y="1916653"/>
            <a:ext cx="10867493" cy="3050811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65016" y="1916653"/>
            <a:ext cx="31972466" cy="3050811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54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26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8751" y="8974940"/>
            <a:ext cx="43469955" cy="14974888"/>
          </a:xfrm>
        </p:spPr>
        <p:txBody>
          <a:bodyPr anchor="b"/>
          <a:lstStyle>
            <a:lvl1pPr>
              <a:defRPr sz="24814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8751" y="24091497"/>
            <a:ext cx="43469955" cy="7874940"/>
          </a:xfrm>
        </p:spPr>
        <p:txBody>
          <a:bodyPr/>
          <a:lstStyle>
            <a:lvl1pPr marL="0" indent="0">
              <a:buNone/>
              <a:defRPr sz="9929">
                <a:solidFill>
                  <a:schemeClr val="tx1">
                    <a:tint val="75000"/>
                  </a:schemeClr>
                </a:solidFill>
              </a:defRPr>
            </a:lvl1pPr>
            <a:lvl2pPr marL="1890797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1594" indent="0">
              <a:buNone/>
              <a:defRPr sz="7447">
                <a:solidFill>
                  <a:schemeClr val="tx1">
                    <a:tint val="75000"/>
                  </a:schemeClr>
                </a:solidFill>
              </a:defRPr>
            </a:lvl3pPr>
            <a:lvl4pPr marL="5672391" indent="0">
              <a:buNone/>
              <a:defRPr sz="6617">
                <a:solidFill>
                  <a:schemeClr val="tx1">
                    <a:tint val="75000"/>
                  </a:schemeClr>
                </a:solidFill>
              </a:defRPr>
            </a:lvl4pPr>
            <a:lvl5pPr marL="7563188" indent="0">
              <a:buNone/>
              <a:defRPr sz="6617">
                <a:solidFill>
                  <a:schemeClr val="tx1">
                    <a:tint val="75000"/>
                  </a:schemeClr>
                </a:solidFill>
              </a:defRPr>
            </a:lvl5pPr>
            <a:lvl6pPr marL="9453985" indent="0">
              <a:buNone/>
              <a:defRPr sz="6617">
                <a:solidFill>
                  <a:schemeClr val="tx1">
                    <a:tint val="75000"/>
                  </a:schemeClr>
                </a:solidFill>
              </a:defRPr>
            </a:lvl6pPr>
            <a:lvl7pPr marL="11344782" indent="0">
              <a:buNone/>
              <a:defRPr sz="6617">
                <a:solidFill>
                  <a:schemeClr val="tx1">
                    <a:tint val="75000"/>
                  </a:schemeClr>
                </a:solidFill>
              </a:defRPr>
            </a:lvl7pPr>
            <a:lvl8pPr marL="13235579" indent="0">
              <a:buNone/>
              <a:defRPr sz="6617">
                <a:solidFill>
                  <a:schemeClr val="tx1">
                    <a:tint val="75000"/>
                  </a:schemeClr>
                </a:solidFill>
              </a:defRPr>
            </a:lvl8pPr>
            <a:lvl9pPr marL="15126376" indent="0">
              <a:buNone/>
              <a:defRPr sz="66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52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64997" y="9583268"/>
            <a:ext cx="21419980" cy="2284150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514991" y="9583268"/>
            <a:ext cx="21419980" cy="2284150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5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71563" y="1916660"/>
            <a:ext cx="43469955" cy="695828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71563" y="8824938"/>
            <a:ext cx="21321535" cy="4324966"/>
          </a:xfrm>
        </p:spPr>
        <p:txBody>
          <a:bodyPr anchor="b"/>
          <a:lstStyle>
            <a:lvl1pPr marL="0" indent="0">
              <a:buNone/>
              <a:defRPr sz="9929" b="1"/>
            </a:lvl1pPr>
            <a:lvl2pPr marL="1890797" indent="0">
              <a:buNone/>
              <a:defRPr sz="8268" b="1"/>
            </a:lvl2pPr>
            <a:lvl3pPr marL="3781594" indent="0">
              <a:buNone/>
              <a:defRPr sz="7447" b="1"/>
            </a:lvl3pPr>
            <a:lvl4pPr marL="5672391" indent="0">
              <a:buNone/>
              <a:defRPr sz="6617" b="1"/>
            </a:lvl4pPr>
            <a:lvl5pPr marL="7563188" indent="0">
              <a:buNone/>
              <a:defRPr sz="6617" b="1"/>
            </a:lvl5pPr>
            <a:lvl6pPr marL="9453985" indent="0">
              <a:buNone/>
              <a:defRPr sz="6617" b="1"/>
            </a:lvl6pPr>
            <a:lvl7pPr marL="11344782" indent="0">
              <a:buNone/>
              <a:defRPr sz="6617" b="1"/>
            </a:lvl7pPr>
            <a:lvl8pPr marL="13235579" indent="0">
              <a:buNone/>
              <a:defRPr sz="6617" b="1"/>
            </a:lvl8pPr>
            <a:lvl9pPr marL="15126376" indent="0">
              <a:buNone/>
              <a:defRPr sz="661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71563" y="13149906"/>
            <a:ext cx="21321535" cy="1934152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5514978" y="8824938"/>
            <a:ext cx="21426540" cy="4324966"/>
          </a:xfrm>
        </p:spPr>
        <p:txBody>
          <a:bodyPr anchor="b"/>
          <a:lstStyle>
            <a:lvl1pPr marL="0" indent="0">
              <a:buNone/>
              <a:defRPr sz="9929" b="1"/>
            </a:lvl1pPr>
            <a:lvl2pPr marL="1890797" indent="0">
              <a:buNone/>
              <a:defRPr sz="8268" b="1"/>
            </a:lvl2pPr>
            <a:lvl3pPr marL="3781594" indent="0">
              <a:buNone/>
              <a:defRPr sz="7447" b="1"/>
            </a:lvl3pPr>
            <a:lvl4pPr marL="5672391" indent="0">
              <a:buNone/>
              <a:defRPr sz="6617" b="1"/>
            </a:lvl4pPr>
            <a:lvl5pPr marL="7563188" indent="0">
              <a:buNone/>
              <a:defRPr sz="6617" b="1"/>
            </a:lvl5pPr>
            <a:lvl6pPr marL="9453985" indent="0">
              <a:buNone/>
              <a:defRPr sz="6617" b="1"/>
            </a:lvl6pPr>
            <a:lvl7pPr marL="11344782" indent="0">
              <a:buNone/>
              <a:defRPr sz="6617" b="1"/>
            </a:lvl7pPr>
            <a:lvl8pPr marL="13235579" indent="0">
              <a:buNone/>
              <a:defRPr sz="6617" b="1"/>
            </a:lvl8pPr>
            <a:lvl9pPr marL="15126376" indent="0">
              <a:buNone/>
              <a:defRPr sz="661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5514978" y="13149906"/>
            <a:ext cx="21426540" cy="1934152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9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77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56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71563" y="2399982"/>
            <a:ext cx="16255293" cy="8399939"/>
          </a:xfrm>
        </p:spPr>
        <p:txBody>
          <a:bodyPr anchor="b"/>
          <a:lstStyle>
            <a:lvl1pPr>
              <a:defRPr sz="13233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6541" y="5183302"/>
            <a:ext cx="25514977" cy="25583147"/>
          </a:xfrm>
        </p:spPr>
        <p:txBody>
          <a:bodyPr/>
          <a:lstStyle>
            <a:lvl1pPr>
              <a:defRPr sz="13233"/>
            </a:lvl1pPr>
            <a:lvl2pPr>
              <a:defRPr sz="11581"/>
            </a:lvl2pPr>
            <a:lvl3pPr>
              <a:defRPr sz="9929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71563" y="10799922"/>
            <a:ext cx="16255293" cy="20008190"/>
          </a:xfrm>
        </p:spPr>
        <p:txBody>
          <a:bodyPr/>
          <a:lstStyle>
            <a:lvl1pPr marL="0" indent="0">
              <a:buNone/>
              <a:defRPr sz="6617"/>
            </a:lvl1pPr>
            <a:lvl2pPr marL="1890797" indent="0">
              <a:buNone/>
              <a:defRPr sz="5786"/>
            </a:lvl2pPr>
            <a:lvl3pPr marL="3781594" indent="0">
              <a:buNone/>
              <a:defRPr sz="4965"/>
            </a:lvl3pPr>
            <a:lvl4pPr marL="5672391" indent="0">
              <a:buNone/>
              <a:defRPr sz="4134"/>
            </a:lvl4pPr>
            <a:lvl5pPr marL="7563188" indent="0">
              <a:buNone/>
              <a:defRPr sz="4134"/>
            </a:lvl5pPr>
            <a:lvl6pPr marL="9453985" indent="0">
              <a:buNone/>
              <a:defRPr sz="4134"/>
            </a:lvl6pPr>
            <a:lvl7pPr marL="11344782" indent="0">
              <a:buNone/>
              <a:defRPr sz="4134"/>
            </a:lvl7pPr>
            <a:lvl8pPr marL="13235579" indent="0">
              <a:buNone/>
              <a:defRPr sz="4134"/>
            </a:lvl8pPr>
            <a:lvl9pPr marL="15126376" indent="0">
              <a:buNone/>
              <a:defRPr sz="413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16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71563" y="2399982"/>
            <a:ext cx="16255293" cy="8399939"/>
          </a:xfrm>
        </p:spPr>
        <p:txBody>
          <a:bodyPr anchor="b"/>
          <a:lstStyle>
            <a:lvl1pPr>
              <a:defRPr sz="13233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1426541" y="5183302"/>
            <a:ext cx="25514977" cy="25583147"/>
          </a:xfrm>
        </p:spPr>
        <p:txBody>
          <a:bodyPr/>
          <a:lstStyle>
            <a:lvl1pPr marL="0" indent="0">
              <a:buNone/>
              <a:defRPr sz="13233"/>
            </a:lvl1pPr>
            <a:lvl2pPr marL="1890797" indent="0">
              <a:buNone/>
              <a:defRPr sz="11581"/>
            </a:lvl2pPr>
            <a:lvl3pPr marL="3781594" indent="0">
              <a:buNone/>
              <a:defRPr sz="9929"/>
            </a:lvl3pPr>
            <a:lvl4pPr marL="5672391" indent="0">
              <a:buNone/>
              <a:defRPr sz="8268"/>
            </a:lvl4pPr>
            <a:lvl5pPr marL="7563188" indent="0">
              <a:buNone/>
              <a:defRPr sz="8268"/>
            </a:lvl5pPr>
            <a:lvl6pPr marL="9453985" indent="0">
              <a:buNone/>
              <a:defRPr sz="8268"/>
            </a:lvl6pPr>
            <a:lvl7pPr marL="11344782" indent="0">
              <a:buNone/>
              <a:defRPr sz="8268"/>
            </a:lvl7pPr>
            <a:lvl8pPr marL="13235579" indent="0">
              <a:buNone/>
              <a:defRPr sz="8268"/>
            </a:lvl8pPr>
            <a:lvl9pPr marL="15126376" indent="0">
              <a:buNone/>
              <a:defRPr sz="826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71563" y="10799922"/>
            <a:ext cx="16255293" cy="20008190"/>
          </a:xfrm>
        </p:spPr>
        <p:txBody>
          <a:bodyPr/>
          <a:lstStyle>
            <a:lvl1pPr marL="0" indent="0">
              <a:buNone/>
              <a:defRPr sz="6617"/>
            </a:lvl1pPr>
            <a:lvl2pPr marL="1890797" indent="0">
              <a:buNone/>
              <a:defRPr sz="5786"/>
            </a:lvl2pPr>
            <a:lvl3pPr marL="3781594" indent="0">
              <a:buNone/>
              <a:defRPr sz="4965"/>
            </a:lvl3pPr>
            <a:lvl4pPr marL="5672391" indent="0">
              <a:buNone/>
              <a:defRPr sz="4134"/>
            </a:lvl4pPr>
            <a:lvl5pPr marL="7563188" indent="0">
              <a:buNone/>
              <a:defRPr sz="4134"/>
            </a:lvl5pPr>
            <a:lvl6pPr marL="9453985" indent="0">
              <a:buNone/>
              <a:defRPr sz="4134"/>
            </a:lvl6pPr>
            <a:lvl7pPr marL="11344782" indent="0">
              <a:buNone/>
              <a:defRPr sz="4134"/>
            </a:lvl7pPr>
            <a:lvl8pPr marL="13235579" indent="0">
              <a:buNone/>
              <a:defRPr sz="4134"/>
            </a:lvl8pPr>
            <a:lvl9pPr marL="15126376" indent="0">
              <a:buNone/>
              <a:defRPr sz="413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59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65002" y="1916660"/>
            <a:ext cx="43469955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65002" y="9583268"/>
            <a:ext cx="43469955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64993" y="33366430"/>
            <a:ext cx="1133999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0FF6-20F6-4081-B103-EA3BE86DA412}" type="datetimeFigureOut">
              <a:rPr lang="fr-FR" smtClean="0"/>
              <a:pPr/>
              <a:t>13/07/2016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694987" y="33366430"/>
            <a:ext cx="1700998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594967" y="33366430"/>
            <a:ext cx="1133999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1C2A-AF99-41BB-8791-94783D6D680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83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3781594" rtl="0" eaLnBrk="1" latinLnBrk="0" hangingPunct="1">
        <a:lnSpc>
          <a:spcPct val="90000"/>
        </a:lnSpc>
        <a:spcBef>
          <a:spcPct val="0"/>
        </a:spcBef>
        <a:buNone/>
        <a:defRPr sz="181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399" indent="-945399" algn="l" defTabSz="3781594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81" kern="1200">
          <a:solidFill>
            <a:schemeClr val="tx1"/>
          </a:solidFill>
          <a:latin typeface="+mn-lt"/>
          <a:ea typeface="+mn-ea"/>
          <a:cs typeface="+mn-cs"/>
        </a:defRPr>
      </a:lvl1pPr>
      <a:lvl2pPr marL="2836196" indent="-945399" algn="l" defTabSz="3781594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9929" kern="1200">
          <a:solidFill>
            <a:schemeClr val="tx1"/>
          </a:solidFill>
          <a:latin typeface="+mn-lt"/>
          <a:ea typeface="+mn-ea"/>
          <a:cs typeface="+mn-cs"/>
        </a:defRPr>
      </a:lvl2pPr>
      <a:lvl3pPr marL="4726993" indent="-945399" algn="l" defTabSz="3781594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7790" indent="-945399" algn="l" defTabSz="3781594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47" kern="1200">
          <a:solidFill>
            <a:schemeClr val="tx1"/>
          </a:solidFill>
          <a:latin typeface="+mn-lt"/>
          <a:ea typeface="+mn-ea"/>
          <a:cs typeface="+mn-cs"/>
        </a:defRPr>
      </a:lvl4pPr>
      <a:lvl5pPr marL="8508587" indent="-945399" algn="l" defTabSz="3781594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47" kern="1200">
          <a:solidFill>
            <a:schemeClr val="tx1"/>
          </a:solidFill>
          <a:latin typeface="+mn-lt"/>
          <a:ea typeface="+mn-ea"/>
          <a:cs typeface="+mn-cs"/>
        </a:defRPr>
      </a:lvl5pPr>
      <a:lvl6pPr marL="10399384" indent="-945399" algn="l" defTabSz="3781594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47" kern="1200">
          <a:solidFill>
            <a:schemeClr val="tx1"/>
          </a:solidFill>
          <a:latin typeface="+mn-lt"/>
          <a:ea typeface="+mn-ea"/>
          <a:cs typeface="+mn-cs"/>
        </a:defRPr>
      </a:lvl6pPr>
      <a:lvl7pPr marL="12290181" indent="-945399" algn="l" defTabSz="3781594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47" kern="1200">
          <a:solidFill>
            <a:schemeClr val="tx1"/>
          </a:solidFill>
          <a:latin typeface="+mn-lt"/>
          <a:ea typeface="+mn-ea"/>
          <a:cs typeface="+mn-cs"/>
        </a:defRPr>
      </a:lvl7pPr>
      <a:lvl8pPr marL="14180978" indent="-945399" algn="l" defTabSz="3781594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47" kern="1200">
          <a:solidFill>
            <a:schemeClr val="tx1"/>
          </a:solidFill>
          <a:latin typeface="+mn-lt"/>
          <a:ea typeface="+mn-ea"/>
          <a:cs typeface="+mn-cs"/>
        </a:defRPr>
      </a:lvl8pPr>
      <a:lvl9pPr marL="16071775" indent="-945399" algn="l" defTabSz="3781594" rtl="0" eaLnBrk="1" latinLnBrk="0" hangingPunct="1">
        <a:lnSpc>
          <a:spcPct val="90000"/>
        </a:lnSpc>
        <a:spcBef>
          <a:spcPts val="2072"/>
        </a:spcBef>
        <a:buFont typeface="Arial" panose="020B0604020202020204" pitchFamily="34" charset="0"/>
        <a:buChar char="•"/>
        <a:defRPr sz="74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781594" rtl="0" eaLnBrk="1" latinLnBrk="0" hangingPunct="1">
        <a:defRPr sz="7447" kern="1200">
          <a:solidFill>
            <a:schemeClr val="tx1"/>
          </a:solidFill>
          <a:latin typeface="+mn-lt"/>
          <a:ea typeface="+mn-ea"/>
          <a:cs typeface="+mn-cs"/>
        </a:defRPr>
      </a:lvl1pPr>
      <a:lvl2pPr marL="1890797" algn="l" defTabSz="3781594" rtl="0" eaLnBrk="1" latinLnBrk="0" hangingPunct="1">
        <a:defRPr sz="7447" kern="1200">
          <a:solidFill>
            <a:schemeClr val="tx1"/>
          </a:solidFill>
          <a:latin typeface="+mn-lt"/>
          <a:ea typeface="+mn-ea"/>
          <a:cs typeface="+mn-cs"/>
        </a:defRPr>
      </a:lvl2pPr>
      <a:lvl3pPr marL="3781594" algn="l" defTabSz="3781594" rtl="0" eaLnBrk="1" latinLnBrk="0" hangingPunct="1">
        <a:defRPr sz="7447" kern="1200">
          <a:solidFill>
            <a:schemeClr val="tx1"/>
          </a:solidFill>
          <a:latin typeface="+mn-lt"/>
          <a:ea typeface="+mn-ea"/>
          <a:cs typeface="+mn-cs"/>
        </a:defRPr>
      </a:lvl3pPr>
      <a:lvl4pPr marL="5672391" algn="l" defTabSz="3781594" rtl="0" eaLnBrk="1" latinLnBrk="0" hangingPunct="1">
        <a:defRPr sz="7447" kern="1200">
          <a:solidFill>
            <a:schemeClr val="tx1"/>
          </a:solidFill>
          <a:latin typeface="+mn-lt"/>
          <a:ea typeface="+mn-ea"/>
          <a:cs typeface="+mn-cs"/>
        </a:defRPr>
      </a:lvl4pPr>
      <a:lvl5pPr marL="7563188" algn="l" defTabSz="3781594" rtl="0" eaLnBrk="1" latinLnBrk="0" hangingPunct="1">
        <a:defRPr sz="7447" kern="1200">
          <a:solidFill>
            <a:schemeClr val="tx1"/>
          </a:solidFill>
          <a:latin typeface="+mn-lt"/>
          <a:ea typeface="+mn-ea"/>
          <a:cs typeface="+mn-cs"/>
        </a:defRPr>
      </a:lvl5pPr>
      <a:lvl6pPr marL="9453985" algn="l" defTabSz="3781594" rtl="0" eaLnBrk="1" latinLnBrk="0" hangingPunct="1">
        <a:defRPr sz="7447" kern="1200">
          <a:solidFill>
            <a:schemeClr val="tx1"/>
          </a:solidFill>
          <a:latin typeface="+mn-lt"/>
          <a:ea typeface="+mn-ea"/>
          <a:cs typeface="+mn-cs"/>
        </a:defRPr>
      </a:lvl6pPr>
      <a:lvl7pPr marL="11344782" algn="l" defTabSz="3781594" rtl="0" eaLnBrk="1" latinLnBrk="0" hangingPunct="1">
        <a:defRPr sz="7447" kern="1200">
          <a:solidFill>
            <a:schemeClr val="tx1"/>
          </a:solidFill>
          <a:latin typeface="+mn-lt"/>
          <a:ea typeface="+mn-ea"/>
          <a:cs typeface="+mn-cs"/>
        </a:defRPr>
      </a:lvl7pPr>
      <a:lvl8pPr marL="13235579" algn="l" defTabSz="3781594" rtl="0" eaLnBrk="1" latinLnBrk="0" hangingPunct="1">
        <a:defRPr sz="7447" kern="1200">
          <a:solidFill>
            <a:schemeClr val="tx1"/>
          </a:solidFill>
          <a:latin typeface="+mn-lt"/>
          <a:ea typeface="+mn-ea"/>
          <a:cs typeface="+mn-cs"/>
        </a:defRPr>
      </a:lvl8pPr>
      <a:lvl9pPr marL="15126376" algn="l" defTabSz="3781594" rtl="0" eaLnBrk="1" latinLnBrk="0" hangingPunct="1">
        <a:defRPr sz="74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emf"/><Relationship Id="rId12" Type="http://schemas.openxmlformats.org/officeDocument/2006/relationships/image" Target="../media/image11.emf"/><Relationship Id="rId13" Type="http://schemas.openxmlformats.org/officeDocument/2006/relationships/chart" Target="../charts/chart1.xml"/><Relationship Id="rId14" Type="http://schemas.openxmlformats.org/officeDocument/2006/relationships/comments" Target="../comments/comment1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5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05739" y="29552612"/>
            <a:ext cx="6092459" cy="5464010"/>
          </a:xfrm>
          <a:prstGeom prst="rect">
            <a:avLst/>
          </a:prstGeom>
        </p:spPr>
      </p:pic>
      <p:cxnSp>
        <p:nvCxnSpPr>
          <p:cNvPr id="52" name="Connecteur droit 51"/>
          <p:cNvCxnSpPr/>
          <p:nvPr/>
        </p:nvCxnSpPr>
        <p:spPr>
          <a:xfrm flipV="1">
            <a:off x="19291979" y="24048725"/>
            <a:ext cx="13927215" cy="106675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5926447" y="234948"/>
            <a:ext cx="39296235" cy="3642360"/>
          </a:xfrm>
          <a:prstGeom prst="roundRect">
            <a:avLst/>
          </a:prstGeom>
          <a:solidFill>
            <a:srgbClr val="3A8F98">
              <a:alpha val="56863"/>
            </a:srgb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4" b="1">
                <a:solidFill>
                  <a:schemeClr val="tx1"/>
                </a:solidFill>
              </a:rPr>
              <a:t>The role of the premotor cortex in multisensory speech perception </a:t>
            </a:r>
          </a:p>
          <a:p>
            <a:pPr algn="ctr"/>
            <a:r>
              <a:rPr lang="en-US" sz="10004" b="1">
                <a:solidFill>
                  <a:schemeClr val="tx1"/>
                </a:solidFill>
              </a:rPr>
              <a:t>throughout adulthood: a rTMS study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457206" y="9738362"/>
            <a:ext cx="18223448" cy="11470243"/>
          </a:xfrm>
          <a:prstGeom prst="roundRect">
            <a:avLst/>
          </a:prstGeom>
          <a:solidFill>
            <a:srgbClr val="92D050">
              <a:alpha val="14118"/>
            </a:srgbClr>
          </a:solidFill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166"/>
          </a:p>
        </p:txBody>
      </p:sp>
      <p:sp>
        <p:nvSpPr>
          <p:cNvPr id="5" name="Rectangle à coins arrondis 4"/>
          <p:cNvSpPr/>
          <p:nvPr/>
        </p:nvSpPr>
        <p:spPr>
          <a:xfrm>
            <a:off x="19291979" y="9738363"/>
            <a:ext cx="13927215" cy="2566416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166"/>
          </a:p>
        </p:txBody>
      </p:sp>
      <p:sp>
        <p:nvSpPr>
          <p:cNvPr id="6" name="Rectangle à coins arrondis 5"/>
          <p:cNvSpPr/>
          <p:nvPr/>
        </p:nvSpPr>
        <p:spPr>
          <a:xfrm>
            <a:off x="33676155" y="9738363"/>
            <a:ext cx="16158644" cy="9082764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166"/>
          </a:p>
        </p:txBody>
      </p:sp>
      <p:sp>
        <p:nvSpPr>
          <p:cNvPr id="7" name="Rectangle à coins arrondis 6"/>
          <p:cNvSpPr/>
          <p:nvPr/>
        </p:nvSpPr>
        <p:spPr>
          <a:xfrm>
            <a:off x="33691401" y="20954997"/>
            <a:ext cx="16204369" cy="7920792"/>
          </a:xfrm>
          <a:prstGeom prst="roundRect">
            <a:avLst/>
          </a:prstGeom>
          <a:solidFill>
            <a:srgbClr val="92D050">
              <a:alpha val="14118"/>
            </a:srgbClr>
          </a:solidFill>
          <a:ln w="1905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166"/>
          </a:p>
        </p:txBody>
      </p:sp>
      <p:sp>
        <p:nvSpPr>
          <p:cNvPr id="9" name="Rectangle à coins arrondis 8"/>
          <p:cNvSpPr/>
          <p:nvPr/>
        </p:nvSpPr>
        <p:spPr>
          <a:xfrm>
            <a:off x="2834638" y="8227720"/>
            <a:ext cx="11018516" cy="15106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166" smtClean="0">
                <a:solidFill>
                  <a:schemeClr val="tx1"/>
                </a:solidFill>
              </a:rPr>
              <a:t>INTRODUCTION</a:t>
            </a:r>
            <a:endParaRPr lang="en-US" sz="8166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1206466" y="8227720"/>
            <a:ext cx="26982413" cy="152588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166" smtClean="0">
                <a:solidFill>
                  <a:schemeClr val="tx1"/>
                </a:solidFill>
              </a:rPr>
              <a:t>RESULTS</a:t>
            </a:r>
            <a:endParaRPr lang="en-US" sz="8166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72443" y="23395444"/>
            <a:ext cx="18208211" cy="12007083"/>
          </a:xfrm>
          <a:prstGeom prst="roundRect">
            <a:avLst/>
          </a:prstGeom>
          <a:solidFill>
            <a:srgbClr val="92D050">
              <a:alpha val="14118"/>
            </a:srgbClr>
          </a:solidFill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201"/>
          </a:p>
        </p:txBody>
      </p:sp>
      <p:sp>
        <p:nvSpPr>
          <p:cNvPr id="15" name="Rectangle à coins arrondis 14"/>
          <p:cNvSpPr/>
          <p:nvPr/>
        </p:nvSpPr>
        <p:spPr>
          <a:xfrm>
            <a:off x="2849877" y="21938651"/>
            <a:ext cx="11018516" cy="144713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166" smtClean="0">
                <a:solidFill>
                  <a:schemeClr val="tx1"/>
                </a:solidFill>
              </a:rPr>
              <a:t>METHOD</a:t>
            </a:r>
            <a:endParaRPr lang="en-US" sz="8166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6332166" y="19240647"/>
            <a:ext cx="11018516" cy="17143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6" tIns="45718" rIns="91436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166" smtClean="0">
                <a:solidFill>
                  <a:schemeClr val="tx1"/>
                </a:solidFill>
              </a:rPr>
              <a:t>DISCUSSION</a:t>
            </a:r>
            <a:endParaRPr lang="en-US" sz="8166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2441" y="4160527"/>
            <a:ext cx="49362363" cy="3142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3" b="1" i="1" smtClean="0"/>
              <a:t>Avril Treille</a:t>
            </a:r>
            <a:r>
              <a:rPr lang="en-US" sz="5403" b="1" i="1" baseline="30000" smtClean="0"/>
              <a:t>1</a:t>
            </a:r>
            <a:r>
              <a:rPr lang="en-US" sz="5403" b="1" i="1" smtClean="0"/>
              <a:t>, Marc Sato</a:t>
            </a:r>
            <a:r>
              <a:rPr lang="en-US" sz="5403" b="1" i="1" baseline="30000" smtClean="0"/>
              <a:t>2</a:t>
            </a:r>
            <a:r>
              <a:rPr lang="en-US" sz="5403" b="1" i="1" smtClean="0"/>
              <a:t>, Jean-Luc Schwartz</a:t>
            </a:r>
            <a:r>
              <a:rPr lang="en-US" sz="5403" b="1" i="1" baseline="30000" smtClean="0"/>
              <a:t>1</a:t>
            </a:r>
            <a:r>
              <a:rPr lang="en-US" sz="5403" b="1" i="1" smtClean="0"/>
              <a:t>, Coriandre Vilain</a:t>
            </a:r>
            <a:r>
              <a:rPr lang="en-US" sz="5403" b="1" i="1" baseline="30000" smtClean="0"/>
              <a:t>1</a:t>
            </a:r>
            <a:r>
              <a:rPr lang="en-US" sz="5403" b="1" i="1" smtClean="0"/>
              <a:t> and Pascale Tremblay</a:t>
            </a:r>
            <a:r>
              <a:rPr lang="en-US" sz="5403" b="1" i="1" baseline="30000" smtClean="0"/>
              <a:t>3</a:t>
            </a:r>
            <a:endParaRPr lang="en-US" sz="5403" b="1" smtClean="0"/>
          </a:p>
          <a:p>
            <a:pPr algn="ctr"/>
            <a:r>
              <a:rPr lang="en-US" sz="4806" baseline="30000" smtClean="0"/>
              <a:t>1</a:t>
            </a:r>
            <a:r>
              <a:rPr lang="en-US" sz="4806" smtClean="0"/>
              <a:t> GIPSA-lab, Department of Speech and Cognition, CNRS &amp; Grenoble University, France  </a:t>
            </a:r>
          </a:p>
          <a:p>
            <a:pPr algn="ctr"/>
            <a:r>
              <a:rPr lang="en-US" sz="4806" baseline="30000" smtClean="0"/>
              <a:t>2</a:t>
            </a:r>
            <a:r>
              <a:rPr lang="en-US" sz="4806" smtClean="0"/>
              <a:t>Speech and Language Laboratory, CNRS &amp; Aix-Marseille University, France</a:t>
            </a:r>
          </a:p>
          <a:p>
            <a:pPr algn="ctr"/>
            <a:r>
              <a:rPr lang="en-US" sz="4806" baseline="30000" smtClean="0"/>
              <a:t>3</a:t>
            </a:r>
            <a:r>
              <a:rPr lang="en-US" sz="4806" smtClean="0"/>
              <a:t> Centre de recherche de l’institut en santé mentale de Québec, Département de réadaptation, Université Laval, Québec City, QC, Canada</a:t>
            </a:r>
            <a:endParaRPr lang="en-US" sz="4806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9172">
            <a:off x="14540330" y="22549678"/>
            <a:ext cx="3600587" cy="4485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1000815" y="23865995"/>
            <a:ext cx="13111935" cy="4032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1" b="1" smtClean="0">
                <a:solidFill>
                  <a:schemeClr val="accent2"/>
                </a:solidFill>
              </a:rPr>
              <a:t>PARTICIPANTS</a:t>
            </a:r>
          </a:p>
          <a:p>
            <a:pPr algn="just"/>
            <a:r>
              <a:rPr lang="en-US" sz="3201" smtClean="0"/>
              <a:t>24 healthy right-handed participants (16 females; mean 46±19 [19-78] years)</a:t>
            </a:r>
          </a:p>
          <a:p>
            <a:pPr algn="just"/>
            <a:endParaRPr lang="en-US" sz="3201" smtClean="0"/>
          </a:p>
          <a:p>
            <a:pPr algn="just"/>
            <a:r>
              <a:rPr lang="en-US" sz="3201" b="1" smtClean="0">
                <a:solidFill>
                  <a:schemeClr val="accent2"/>
                </a:solidFill>
              </a:rPr>
              <a:t>TASK</a:t>
            </a:r>
          </a:p>
          <a:p>
            <a:pPr marL="457390" indent="-457390" algn="just">
              <a:buFont typeface="Arial" panose="020B0604020202020204" pitchFamily="34" charset="0"/>
              <a:buChar char="•"/>
            </a:pPr>
            <a:r>
              <a:rPr lang="en-US" sz="3201" smtClean="0"/>
              <a:t>Force-choice identification task: </a:t>
            </a:r>
          </a:p>
          <a:p>
            <a:pPr algn="just"/>
            <a:r>
              <a:rPr lang="en-US" sz="3201" smtClean="0"/>
              <a:t>/pa/, /ta/ or /ka/ syllables in 5 different sensory modalities (A, V, AV, T, AT). </a:t>
            </a:r>
          </a:p>
          <a:p>
            <a:pPr marL="457390" indent="-457390" algn="just">
              <a:buFont typeface="Arial" panose="020B0604020202020204" pitchFamily="34" charset="0"/>
              <a:buChar char="•"/>
            </a:pPr>
            <a:r>
              <a:rPr lang="en-US" sz="3201" smtClean="0"/>
              <a:t>TADOMA method was used to test tactile modality.</a:t>
            </a:r>
          </a:p>
          <a:p>
            <a:pPr marL="457390" indent="-457390" algn="just">
              <a:buFont typeface="Arial" panose="020B0604020202020204" pitchFamily="34" charset="0"/>
              <a:buChar char="•"/>
            </a:pPr>
            <a:r>
              <a:rPr lang="en-US" sz="3201" smtClean="0">
                <a:solidFill>
                  <a:srgbClr val="FF0000"/>
                </a:solidFill>
              </a:rPr>
              <a:t>Noise added in one condition (contrasted to a silent condition)</a:t>
            </a:r>
            <a:r>
              <a:rPr lang="en-US" sz="3201" smtClean="0"/>
              <a:t>.</a:t>
            </a:r>
            <a:endParaRPr lang="en-US" sz="3201"/>
          </a:p>
        </p:txBody>
      </p:sp>
      <p:sp>
        <p:nvSpPr>
          <p:cNvPr id="20" name="ZoneTexte 19"/>
          <p:cNvSpPr txBox="1"/>
          <p:nvPr/>
        </p:nvSpPr>
        <p:spPr>
          <a:xfrm>
            <a:off x="7230514" y="28218769"/>
            <a:ext cx="11225616" cy="2555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smtClean="0">
                <a:solidFill>
                  <a:schemeClr val="accent2"/>
                </a:solidFill>
              </a:rPr>
              <a:t>TMS PROCEDURE</a:t>
            </a:r>
          </a:p>
          <a:p>
            <a:pPr marL="457390" indent="-457390" algn="just">
              <a:buFont typeface="Arial" panose="020B0604020202020204" pitchFamily="34" charset="0"/>
              <a:buChar char="•"/>
            </a:pPr>
            <a:r>
              <a:rPr lang="en-US" sz="3201" smtClean="0"/>
              <a:t>MRI session (to localize M1 and </a:t>
            </a:r>
            <a:r>
              <a:rPr lang="en-US" sz="3201" b="1" smtClean="0"/>
              <a:t>left and right PMv</a:t>
            </a:r>
            <a:r>
              <a:rPr lang="en-US" sz="3201" smtClean="0"/>
              <a:t>) then 2 rTMS sessions (left and right PMv) separated by 1 hour, and each one was followed by </a:t>
            </a:r>
            <a:r>
              <a:rPr lang="en-US" sz="3201" smtClean="0">
                <a:solidFill>
                  <a:srgbClr val="FF0000"/>
                </a:solidFill>
              </a:rPr>
              <a:t>the</a:t>
            </a:r>
            <a:r>
              <a:rPr lang="en-US" sz="3201" smtClean="0"/>
              <a:t> behavioral task</a:t>
            </a:r>
          </a:p>
          <a:p>
            <a:pPr marL="457390" indent="-457390" algn="just">
              <a:buFont typeface="Arial" panose="020B0604020202020204" pitchFamily="34" charset="0"/>
              <a:buChar char="•"/>
            </a:pPr>
            <a:r>
              <a:rPr lang="en-US" sz="3201" smtClean="0"/>
              <a:t>900 pulses, 1 Hz, 115 % of passive motor threshold </a:t>
            </a:r>
            <a:endParaRPr lang="en-US" sz="3201"/>
          </a:p>
        </p:txBody>
      </p:sp>
      <p:sp>
        <p:nvSpPr>
          <p:cNvPr id="19" name="ZoneTexte 18"/>
          <p:cNvSpPr txBox="1"/>
          <p:nvPr/>
        </p:nvSpPr>
        <p:spPr>
          <a:xfrm rot="870249">
            <a:off x="14153625" y="27174783"/>
            <a:ext cx="2844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bg1">
                    <a:lumMod val="50000"/>
                  </a:schemeClr>
                </a:solidFill>
              </a:rPr>
              <a:t>TADOMA method</a:t>
            </a:r>
            <a:endParaRPr lang="en-US" sz="28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38274">
            <a:off x="16402139" y="8461621"/>
            <a:ext cx="3623593" cy="3022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ZoneTexte 22"/>
          <p:cNvSpPr txBox="1"/>
          <p:nvPr/>
        </p:nvSpPr>
        <p:spPr>
          <a:xfrm>
            <a:off x="1290361" y="31330053"/>
            <a:ext cx="16809209" cy="354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1" b="1" smtClean="0">
                <a:solidFill>
                  <a:schemeClr val="accent2"/>
                </a:solidFill>
              </a:rPr>
              <a:t>DATA ANALYSES </a:t>
            </a:r>
          </a:p>
          <a:p>
            <a:pPr marL="457390" indent="-457390" algn="just">
              <a:buFont typeface="Arial" panose="020B0604020202020204" pitchFamily="34" charset="0"/>
              <a:buChar char="•"/>
            </a:pPr>
            <a:r>
              <a:rPr lang="en-US" sz="3201" smtClean="0">
                <a:solidFill>
                  <a:srgbClr val="FF0000"/>
                </a:solidFill>
              </a:rPr>
              <a:t>Score (% of correct responses</a:t>
            </a:r>
            <a:r>
              <a:rPr lang="en-US" sz="3201" smtClean="0"/>
              <a:t>) and reaction time (RT) </a:t>
            </a:r>
          </a:p>
          <a:p>
            <a:pPr marL="457390" indent="-457390" algn="just">
              <a:buFont typeface="Arial" panose="020B0604020202020204" pitchFamily="34" charset="0"/>
              <a:buChar char="•"/>
            </a:pPr>
            <a:r>
              <a:rPr lang="en-US" sz="3201" smtClean="0"/>
              <a:t>ANOVAs : </a:t>
            </a:r>
            <a:endParaRPr lang="en-US" sz="3201" smtClean="0">
              <a:solidFill>
                <a:srgbClr val="FF0000"/>
              </a:solidFill>
            </a:endParaRPr>
          </a:p>
          <a:p>
            <a:pPr algn="just"/>
            <a:r>
              <a:rPr lang="en-US" sz="3201" b="1" smtClean="0">
                <a:solidFill>
                  <a:srgbClr val="FF0000"/>
                </a:solidFill>
              </a:rPr>
              <a:t>        Score</a:t>
            </a:r>
            <a:r>
              <a:rPr lang="en-US" sz="3201" smtClean="0"/>
              <a:t>: noise (yes/no) * target (left vs right PMv) * modalities (A, AV, AT, V and T) * order of stimulation (right PMv first/ left PMv first)</a:t>
            </a:r>
          </a:p>
          <a:p>
            <a:pPr algn="just"/>
            <a:r>
              <a:rPr lang="en-US" sz="3201" smtClean="0"/>
              <a:t>        </a:t>
            </a:r>
            <a:r>
              <a:rPr lang="en-US" sz="3201" b="1" smtClean="0"/>
              <a:t>RT</a:t>
            </a:r>
            <a:r>
              <a:rPr lang="en-US" sz="3201" smtClean="0"/>
              <a:t>: noise (yes/no) * target (left vs right PMv) * modalities (A, AV, AT) * order of stimulation (right PMv first/ left PMv first))</a:t>
            </a:r>
            <a:endParaRPr lang="en-US" sz="3201"/>
          </a:p>
        </p:txBody>
      </p:sp>
      <p:grpSp>
        <p:nvGrpSpPr>
          <p:cNvPr id="24" name="Group 62"/>
          <p:cNvGrpSpPr/>
          <p:nvPr/>
        </p:nvGrpSpPr>
        <p:grpSpPr>
          <a:xfrm>
            <a:off x="719887" y="28658989"/>
            <a:ext cx="6134307" cy="1670780"/>
            <a:chOff x="2238271" y="5043218"/>
            <a:chExt cx="6134306" cy="1670777"/>
          </a:xfrm>
        </p:grpSpPr>
        <p:sp>
          <p:nvSpPr>
            <p:cNvPr id="25" name="Rectangle 24"/>
            <p:cNvSpPr/>
            <p:nvPr/>
          </p:nvSpPr>
          <p:spPr>
            <a:xfrm>
              <a:off x="2238271" y="5535779"/>
              <a:ext cx="968831" cy="72912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97" b="1" smtClean="0"/>
                <a:t>rTMS</a:t>
              </a:r>
              <a:endParaRPr lang="en-US" sz="1997" b="1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241019" y="5535778"/>
              <a:ext cx="968831" cy="7291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5" b="1" smtClean="0"/>
                <a:t>rTMS</a:t>
              </a:r>
              <a:endParaRPr lang="en-US" sz="1605" b="1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46966" y="5535778"/>
              <a:ext cx="1087422" cy="72912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97" b="1" smtClean="0"/>
                <a:t>Task</a:t>
              </a:r>
              <a:endParaRPr lang="en-US" sz="1997" b="1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383790" y="5481474"/>
              <a:ext cx="1810000" cy="892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97" smtClean="0"/>
                <a:t>Break</a:t>
              </a:r>
            </a:p>
            <a:p>
              <a:pPr algn="ctr"/>
              <a:r>
                <a:rPr lang="en-US" sz="1204" smtClean="0"/>
                <a:t> + </a:t>
              </a:r>
              <a:r>
                <a:rPr lang="en-US" sz="1997" smtClean="0"/>
                <a:t>questionnaires</a:t>
              </a:r>
              <a:endParaRPr lang="en-US" sz="1997"/>
            </a:p>
          </p:txBody>
        </p:sp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4411" y="5043218"/>
              <a:ext cx="396548" cy="370059"/>
            </a:xfrm>
            <a:prstGeom prst="rect">
              <a:avLst/>
            </a:prstGeom>
          </p:spPr>
        </p:pic>
        <p:pic>
          <p:nvPicPr>
            <p:cNvPr id="30" name="Image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182" y="5092379"/>
              <a:ext cx="396548" cy="370059"/>
            </a:xfrm>
            <a:prstGeom prst="rect">
              <a:avLst/>
            </a:prstGeom>
          </p:spPr>
        </p:pic>
        <p:cxnSp>
          <p:nvCxnSpPr>
            <p:cNvPr id="31" name="Connecteur droit avec flèche 30"/>
            <p:cNvCxnSpPr/>
            <p:nvPr/>
          </p:nvCxnSpPr>
          <p:spPr>
            <a:xfrm>
              <a:off x="2238271" y="6387410"/>
              <a:ext cx="968831" cy="0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>
              <a:off x="6254143" y="6372752"/>
              <a:ext cx="968831" cy="0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 flipV="1">
              <a:off x="3208635" y="6374581"/>
              <a:ext cx="1133946" cy="3686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 flipV="1">
              <a:off x="7222971" y="6359341"/>
              <a:ext cx="1149606" cy="9781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ZoneTexte 34"/>
            <p:cNvSpPr txBox="1"/>
            <p:nvPr/>
          </p:nvSpPr>
          <p:spPr>
            <a:xfrm>
              <a:off x="2341345" y="6358453"/>
              <a:ext cx="726592" cy="339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5" smtClean="0"/>
                <a:t>15min</a:t>
              </a:r>
              <a:endParaRPr lang="en-US" sz="1605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384109" y="6371397"/>
              <a:ext cx="746591" cy="339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5" smtClean="0"/>
                <a:t>15min</a:t>
              </a:r>
              <a:endParaRPr lang="en-US" sz="1605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426273" y="6374672"/>
              <a:ext cx="779898" cy="339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5" smtClean="0"/>
                <a:t>10min</a:t>
              </a:r>
              <a:endParaRPr lang="en-US" sz="1605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7444830" y="6354776"/>
              <a:ext cx="808277" cy="339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5" smtClean="0"/>
                <a:t>10min</a:t>
              </a:r>
              <a:endParaRPr lang="en-US" sz="1605"/>
            </a:p>
          </p:txBody>
        </p:sp>
        <p:cxnSp>
          <p:nvCxnSpPr>
            <p:cNvPr id="39" name="Connecteur droit avec flèche 38"/>
            <p:cNvCxnSpPr/>
            <p:nvPr/>
          </p:nvCxnSpPr>
          <p:spPr>
            <a:xfrm flipV="1">
              <a:off x="4334388" y="6376546"/>
              <a:ext cx="1900779" cy="1721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4879626" y="6361085"/>
              <a:ext cx="819839" cy="339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5" smtClean="0"/>
                <a:t>45min</a:t>
              </a:r>
              <a:endParaRPr lang="en-US" sz="1605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249116" y="5532500"/>
              <a:ext cx="1087422" cy="72912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5" b="1" smtClean="0"/>
                <a:t>Task</a:t>
              </a:r>
              <a:endParaRPr lang="en-US" sz="1605" b="1"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34198560" y="21283569"/>
            <a:ext cx="15255244" cy="7486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4" dirty="0" smtClean="0"/>
              <a:t>1) </a:t>
            </a:r>
            <a:r>
              <a:rPr lang="en-US" sz="4004" b="1" dirty="0" smtClean="0"/>
              <a:t>Multimodal integration </a:t>
            </a:r>
            <a:r>
              <a:rPr lang="en-US" sz="4004" dirty="0" smtClean="0"/>
              <a:t>is relatively </a:t>
            </a:r>
            <a:r>
              <a:rPr lang="en-US" sz="4004" b="1" dirty="0" smtClean="0"/>
              <a:t>preserved in aging</a:t>
            </a:r>
            <a:r>
              <a:rPr lang="en-US" sz="4004" dirty="0" smtClean="0"/>
              <a:t>, becoming slower but not less accurate </a:t>
            </a:r>
          </a:p>
          <a:p>
            <a:pPr algn="just"/>
            <a:r>
              <a:rPr lang="en-US" sz="4004" dirty="0" smtClean="0"/>
              <a:t>2) Age-related reduction in hemispheric asymmetry in the motor system </a:t>
            </a:r>
            <a:r>
              <a:rPr lang="en-US" sz="4004" dirty="0" smtClean="0"/>
              <a:t>(</a:t>
            </a:r>
            <a:r>
              <a:rPr lang="en-US" sz="4004" dirty="0" smtClean="0">
                <a:solidFill>
                  <a:srgbClr val="FF0000"/>
                </a:solidFill>
              </a:rPr>
              <a:t>consistent </a:t>
            </a:r>
            <a:r>
              <a:rPr lang="en-US" sz="4004" dirty="0" smtClean="0">
                <a:solidFill>
                  <a:srgbClr val="FF0000"/>
                </a:solidFill>
              </a:rPr>
              <a:t>with the HAROLD model of neurocognitive </a:t>
            </a:r>
            <a:r>
              <a:rPr lang="en-US" sz="4004" dirty="0" smtClean="0">
                <a:solidFill>
                  <a:srgbClr val="FF0000"/>
                </a:solidFill>
              </a:rPr>
              <a:t>aging, in which increased laterality is associated with age-related compensation  </a:t>
            </a:r>
            <a:r>
              <a:rPr lang="en-US" sz="4004" dirty="0" smtClean="0">
                <a:solidFill>
                  <a:schemeClr val="bg1">
                    <a:lumMod val="50000"/>
                  </a:schemeClr>
                </a:solidFill>
              </a:rPr>
              <a:t>[2]</a:t>
            </a:r>
            <a:r>
              <a:rPr lang="en-US" sz="4004" dirty="0" smtClean="0"/>
              <a:t>)</a:t>
            </a:r>
          </a:p>
          <a:p>
            <a:pPr algn="just"/>
            <a:r>
              <a:rPr lang="en-US" sz="4004" dirty="0" smtClean="0"/>
              <a:t> </a:t>
            </a:r>
          </a:p>
          <a:p>
            <a:pPr marL="571737" indent="-571737" algn="just">
              <a:buFont typeface="Wingdings" panose="05000000000000000000" pitchFamily="2" charset="2"/>
              <a:buChar char="è"/>
            </a:pPr>
            <a:r>
              <a:rPr lang="en-US" sz="4004" dirty="0" smtClean="0"/>
              <a:t>Together, these results demonstrate that multisensory integration mechanisms are, at least in part, maintained with age despite a decline in auditory acuity, </a:t>
            </a:r>
            <a:r>
              <a:rPr lang="en-US" sz="4004" dirty="0" smtClean="0">
                <a:solidFill>
                  <a:srgbClr val="FF0000"/>
                </a:solidFill>
              </a:rPr>
              <a:t>probably</a:t>
            </a:r>
            <a:r>
              <a:rPr lang="en-US" sz="4004" dirty="0" smtClean="0"/>
              <a:t> thanks to </a:t>
            </a:r>
            <a:r>
              <a:rPr lang="en-US" sz="4004" dirty="0" smtClean="0">
                <a:solidFill>
                  <a:srgbClr val="FF0000"/>
                </a:solidFill>
              </a:rPr>
              <a:t>a</a:t>
            </a:r>
            <a:r>
              <a:rPr lang="en-US" sz="4004" dirty="0" smtClean="0"/>
              <a:t> more bilateral recruitment of the premotor cortex as </a:t>
            </a:r>
            <a:r>
              <a:rPr lang="en-US" sz="4004" dirty="0" smtClean="0">
                <a:solidFill>
                  <a:srgbClr val="FF0000"/>
                </a:solidFill>
              </a:rPr>
              <a:t>a</a:t>
            </a:r>
            <a:r>
              <a:rPr lang="en-US" sz="4004" dirty="0" smtClean="0"/>
              <a:t> compensatory mechanism</a:t>
            </a:r>
          </a:p>
          <a:p>
            <a:pPr marL="571737" indent="-571737" algn="just">
              <a:buFont typeface="Wingdings" panose="05000000000000000000" pitchFamily="2" charset="2"/>
              <a:buChar char="è"/>
            </a:pPr>
            <a:r>
              <a:rPr lang="en-US" sz="4004" dirty="0" smtClean="0"/>
              <a:t>These results also demonstrate the feasibility of using </a:t>
            </a:r>
            <a:r>
              <a:rPr lang="en-US" sz="4004" dirty="0" err="1" smtClean="0"/>
              <a:t>rTMS</a:t>
            </a:r>
            <a:r>
              <a:rPr lang="en-US" sz="4004" dirty="0" smtClean="0"/>
              <a:t> in healthy elderly adults to study speech and language processes. </a:t>
            </a:r>
            <a:endParaRPr lang="en-US" sz="4004" dirty="0"/>
          </a:p>
        </p:txBody>
      </p:sp>
      <p:sp>
        <p:nvSpPr>
          <p:cNvPr id="47" name="ZoneTexte 46"/>
          <p:cNvSpPr txBox="1"/>
          <p:nvPr/>
        </p:nvSpPr>
        <p:spPr>
          <a:xfrm>
            <a:off x="33855660" y="29242962"/>
            <a:ext cx="15598144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bg1">
                    <a:lumMod val="50000"/>
                  </a:schemeClr>
                </a:solidFill>
              </a:rPr>
              <a:t>Bibliography:</a:t>
            </a:r>
          </a:p>
          <a:p>
            <a:pPr algn="just"/>
            <a:r>
              <a:rPr lang="en-US" sz="3600" smtClean="0">
                <a:solidFill>
                  <a:schemeClr val="bg1">
                    <a:lumMod val="50000"/>
                  </a:schemeClr>
                </a:solidFill>
              </a:rPr>
              <a:t>[1] Treille et al. (2014). Haptic and visual information speed up the neural processing of auditory speech in live dyadic interactions. Neuropsychologia, 57: 71-77.</a:t>
            </a:r>
          </a:p>
          <a:p>
            <a:pPr algn="just"/>
            <a:r>
              <a:rPr lang="en-US" sz="3600" smtClean="0">
                <a:solidFill>
                  <a:schemeClr val="bg1">
                    <a:lumMod val="50000"/>
                  </a:schemeClr>
                </a:solidFill>
              </a:rPr>
              <a:t>[2] Cabeza (2002). Hemispheric Asymetry Reduction in Older Adults : The HAROLD Model. Psychology and aging. 17: 85-100.</a:t>
            </a:r>
          </a:p>
          <a:p>
            <a:pPr algn="just"/>
            <a:endParaRPr lang="en-US" sz="360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3600" b="1" smtClean="0">
                <a:solidFill>
                  <a:schemeClr val="bg1">
                    <a:lumMod val="50000"/>
                  </a:schemeClr>
                </a:solidFill>
              </a:rPr>
              <a:t>Aknowledgement:</a:t>
            </a:r>
            <a:r>
              <a:rPr lang="en-US" sz="3600" smtClean="0">
                <a:solidFill>
                  <a:schemeClr val="bg1">
                    <a:lumMod val="50000"/>
                  </a:schemeClr>
                </a:solidFill>
              </a:rPr>
              <a:t> This study was supported by research funds from the European Research Council to J-L.S., by a grant from la Région Rhône-Alpes to A.T., and by an infrastructure grant from the Canadian Foundation for Innovation, to P.T., who also holds a Career Awards from the “Fonds de Recherche du Québec- Santé” (FRQS).</a:t>
            </a:r>
            <a:endParaRPr lang="en-US" sz="3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1122002" y="10599949"/>
            <a:ext cx="10984664" cy="175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3" b="1" smtClean="0">
                <a:solidFill>
                  <a:schemeClr val="accent2"/>
                </a:solidFill>
              </a:rPr>
              <a:t>1) Preservation of multisensorial integration mechanisms</a:t>
            </a:r>
            <a:endParaRPr lang="en-US" sz="5403" b="1">
              <a:solidFill>
                <a:schemeClr val="accent2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9935987" y="25052594"/>
            <a:ext cx="12167067" cy="3418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3" b="1" smtClean="0">
                <a:solidFill>
                  <a:schemeClr val="accent2"/>
                </a:solidFill>
              </a:rPr>
              <a:t>2) Greater recruitment of the right PMv to compensate the decline of auditory acuity during auditory speech perception in older adults</a:t>
            </a:r>
            <a:endParaRPr lang="en-US" sz="5403" b="1">
              <a:solidFill>
                <a:schemeClr val="accent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758198" y="10678335"/>
            <a:ext cx="13994557" cy="175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3" b="1" smtClean="0">
                <a:solidFill>
                  <a:schemeClr val="accent2"/>
                </a:solidFill>
              </a:rPr>
              <a:t>3) Interaction between stimulation order and target region</a:t>
            </a:r>
            <a:endParaRPr lang="en-US" sz="5403" b="1">
              <a:solidFill>
                <a:schemeClr val="accent2"/>
              </a:solidFill>
            </a:endParaRPr>
          </a:p>
        </p:txBody>
      </p:sp>
      <p:pic>
        <p:nvPicPr>
          <p:cNvPr id="54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11" y="2258634"/>
            <a:ext cx="4162425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5" name="Picture 3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30" y="481260"/>
            <a:ext cx="528637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ZoneTexte 56"/>
          <p:cNvSpPr txBox="1"/>
          <p:nvPr/>
        </p:nvSpPr>
        <p:spPr>
          <a:xfrm>
            <a:off x="1907889" y="9877745"/>
            <a:ext cx="142801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accent2"/>
                </a:solidFill>
              </a:rPr>
              <a:t>SCIENTIFIC CONTEXT</a:t>
            </a:r>
          </a:p>
          <a:p>
            <a:pPr algn="just"/>
            <a:r>
              <a:rPr lang="en-US" sz="3600" smtClean="0">
                <a:solidFill>
                  <a:srgbClr val="FF0000"/>
                </a:solidFill>
              </a:rPr>
              <a:t>The underlying </a:t>
            </a:r>
            <a:r>
              <a:rPr lang="en-US" sz="3600" smtClean="0"/>
              <a:t>debate: Is the motor system involved during multisensory integration </a:t>
            </a:r>
            <a:r>
              <a:rPr lang="en-US" sz="3600" strike="sngStrike" smtClean="0">
                <a:solidFill>
                  <a:srgbClr val="FF0000"/>
                </a:solidFill>
              </a:rPr>
              <a:t>mechanisms</a:t>
            </a:r>
            <a:r>
              <a:rPr lang="en-US" sz="3600" smtClean="0">
                <a:solidFill>
                  <a:srgbClr val="FF0000"/>
                </a:solidFill>
              </a:rPr>
              <a:t> </a:t>
            </a:r>
            <a:r>
              <a:rPr lang="en-US" sz="3600" smtClean="0"/>
              <a:t>in speech perception?</a:t>
            </a:r>
            <a:endParaRPr lang="en-US" sz="3600"/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417562" y="12973669"/>
            <a:ext cx="5951298" cy="5355128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6792134" y="18501361"/>
            <a:ext cx="5974979" cy="5364472"/>
          </a:xfrm>
          <a:prstGeom prst="rect">
            <a:avLst/>
          </a:prstGeom>
        </p:spPr>
      </p:pic>
      <p:sp>
        <p:nvSpPr>
          <p:cNvPr id="61" name="ZoneTexte 60"/>
          <p:cNvSpPr txBox="1"/>
          <p:nvPr/>
        </p:nvSpPr>
        <p:spPr>
          <a:xfrm>
            <a:off x="26132585" y="13601700"/>
            <a:ext cx="66345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chemeClr val="accent2"/>
                </a:solidFill>
              </a:rPr>
              <a:t>AV</a:t>
            </a:r>
            <a:r>
              <a:rPr lang="en-US" sz="4000" smtClean="0"/>
              <a:t>: no difference of RT between letf and right PMv across age</a:t>
            </a:r>
          </a:p>
          <a:p>
            <a:endParaRPr lang="en-US" sz="4000" smtClean="0"/>
          </a:p>
          <a:p>
            <a:r>
              <a:rPr lang="en-US" sz="4000" smtClean="0">
                <a:sym typeface="Wingdings" panose="05000000000000000000" pitchFamily="2" charset="2"/>
              </a:rPr>
              <a:t> AV integration perserved</a:t>
            </a:r>
            <a:endParaRPr lang="en-US" sz="4000"/>
          </a:p>
        </p:txBody>
      </p:sp>
      <p:sp>
        <p:nvSpPr>
          <p:cNvPr id="63" name="ZoneTexte 62"/>
          <p:cNvSpPr txBox="1"/>
          <p:nvPr/>
        </p:nvSpPr>
        <p:spPr>
          <a:xfrm>
            <a:off x="19865722" y="19407964"/>
            <a:ext cx="66345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chemeClr val="accent2"/>
                </a:solidFill>
              </a:rPr>
              <a:t>AT</a:t>
            </a:r>
            <a:r>
              <a:rPr lang="en-US" sz="4000" smtClean="0"/>
              <a:t>: no difference of RT between letf and right PMv across age</a:t>
            </a:r>
          </a:p>
          <a:p>
            <a:endParaRPr lang="en-US" sz="4000" smtClean="0"/>
          </a:p>
          <a:p>
            <a:r>
              <a:rPr lang="en-US" sz="4000" smtClean="0">
                <a:sym typeface="Wingdings" panose="05000000000000000000" pitchFamily="2" charset="2"/>
              </a:rPr>
              <a:t> AT integration is possible</a:t>
            </a:r>
            <a:endParaRPr lang="en-US" sz="4000"/>
          </a:p>
        </p:txBody>
      </p:sp>
      <p:sp>
        <p:nvSpPr>
          <p:cNvPr id="64" name="ZoneTexte 63"/>
          <p:cNvSpPr txBox="1"/>
          <p:nvPr/>
        </p:nvSpPr>
        <p:spPr>
          <a:xfrm>
            <a:off x="26462359" y="30054764"/>
            <a:ext cx="66345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A</a:t>
            </a:r>
            <a:r>
              <a:rPr lang="en-US" sz="4000" dirty="0" smtClean="0"/>
              <a:t>: difference of RT between </a:t>
            </a:r>
            <a:r>
              <a:rPr lang="en-US" sz="4000" dirty="0" smtClean="0">
                <a:solidFill>
                  <a:srgbClr val="FF0000"/>
                </a:solidFill>
              </a:rPr>
              <a:t>left</a:t>
            </a:r>
            <a:r>
              <a:rPr lang="en-US" sz="4000" dirty="0" smtClean="0"/>
              <a:t> and right </a:t>
            </a:r>
            <a:r>
              <a:rPr lang="en-US" sz="4000" dirty="0" err="1" smtClean="0"/>
              <a:t>PMv</a:t>
            </a:r>
            <a:r>
              <a:rPr lang="en-US" sz="4000" dirty="0" smtClean="0"/>
              <a:t> decreases with age.</a:t>
            </a:r>
          </a:p>
          <a:p>
            <a:endParaRPr lang="en-US" sz="4000" dirty="0" smtClean="0"/>
          </a:p>
          <a:p>
            <a:r>
              <a:rPr lang="en-US" sz="4000" dirty="0" smtClean="0">
                <a:sym typeface="Wingdings" panose="05000000000000000000" pitchFamily="2" charset="2"/>
              </a:rPr>
              <a:t> Greater </a:t>
            </a:r>
            <a:r>
              <a:rPr lang="en-US" sz="4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recruitment</a:t>
            </a:r>
            <a:r>
              <a:rPr lang="en-US" sz="4000" dirty="0" smtClean="0">
                <a:sym typeface="Wingdings" panose="05000000000000000000" pitchFamily="2" charset="2"/>
              </a:rPr>
              <a:t> of the right </a:t>
            </a:r>
            <a:r>
              <a:rPr lang="en-US" sz="4000" dirty="0" err="1" smtClean="0">
                <a:sym typeface="Wingdings" panose="05000000000000000000" pitchFamily="2" charset="2"/>
              </a:rPr>
              <a:t>PMv</a:t>
            </a:r>
            <a:endParaRPr lang="en-US" sz="4000" dirty="0"/>
          </a:p>
        </p:txBody>
      </p:sp>
      <p:sp>
        <p:nvSpPr>
          <p:cNvPr id="65" name="ZoneTexte 64"/>
          <p:cNvSpPr txBox="1"/>
          <p:nvPr/>
        </p:nvSpPr>
        <p:spPr>
          <a:xfrm>
            <a:off x="564092" y="11877974"/>
            <a:ext cx="178920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accent2"/>
                </a:solidFill>
              </a:rPr>
              <a:t>SHORT LITERATURE</a:t>
            </a:r>
          </a:p>
          <a:p>
            <a:pPr algn="just"/>
            <a:r>
              <a:rPr lang="en-US" sz="3600" b="1" smtClean="0"/>
              <a:t>1) </a:t>
            </a:r>
            <a:r>
              <a:rPr lang="en-US" sz="3600" smtClean="0"/>
              <a:t>a- Speech is multisensorial : we simultaneously perceive speech via </a:t>
            </a:r>
            <a:r>
              <a:rPr lang="en-US" sz="3600" b="1" smtClean="0"/>
              <a:t>sounds</a:t>
            </a:r>
            <a:r>
              <a:rPr lang="en-US" sz="3600" smtClean="0"/>
              <a:t> (i.e., a speaker's </a:t>
            </a:r>
            <a:r>
              <a:rPr lang="en-US" sz="3600" smtClean="0">
                <a:solidFill>
                  <a:srgbClr val="FF0000"/>
                </a:solidFill>
              </a:rPr>
              <a:t>utterance</a:t>
            </a:r>
            <a:r>
              <a:rPr lang="en-US" sz="3600" smtClean="0"/>
              <a:t>) and </a:t>
            </a:r>
            <a:r>
              <a:rPr lang="en-US" sz="3600" b="1" smtClean="0"/>
              <a:t>visual</a:t>
            </a:r>
            <a:r>
              <a:rPr lang="en-US" sz="3600" smtClean="0"/>
              <a:t> cues (i.e., a speaker's articulatory movements and facial expressions).</a:t>
            </a:r>
          </a:p>
          <a:p>
            <a:pPr algn="just"/>
            <a:r>
              <a:rPr lang="en-US" sz="3600" smtClean="0"/>
              <a:t>    b- Interestingly, we can also perceive speech via </a:t>
            </a:r>
            <a:r>
              <a:rPr lang="en-US" sz="3600" smtClean="0">
                <a:solidFill>
                  <a:srgbClr val="FF0000"/>
                </a:solidFill>
              </a:rPr>
              <a:t>the</a:t>
            </a:r>
            <a:r>
              <a:rPr lang="en-US" sz="3600" smtClean="0"/>
              <a:t> </a:t>
            </a:r>
            <a:r>
              <a:rPr lang="en-US" sz="3600" b="1" smtClean="0"/>
              <a:t>tactile</a:t>
            </a:r>
            <a:r>
              <a:rPr lang="en-US" sz="3600" smtClean="0"/>
              <a:t> modality</a:t>
            </a:r>
            <a:r>
              <a:rPr lang="en-US" sz="3600" smtClean="0">
                <a:solidFill>
                  <a:schemeClr val="bg1">
                    <a:lumMod val="50000"/>
                  </a:schemeClr>
                </a:solidFill>
              </a:rPr>
              <a:t> [1] </a:t>
            </a:r>
            <a:r>
              <a:rPr lang="en-US" sz="3600" smtClean="0"/>
              <a:t>(i.e., touching </a:t>
            </a:r>
            <a:r>
              <a:rPr lang="en-US" sz="3600" smtClean="0">
                <a:solidFill>
                  <a:srgbClr val="FF0000"/>
                </a:solidFill>
              </a:rPr>
              <a:t>the</a:t>
            </a:r>
            <a:r>
              <a:rPr lang="en-US" sz="3600" smtClean="0"/>
              <a:t> interlocutor’s face </a:t>
            </a:r>
            <a:r>
              <a:rPr lang="en-US" sz="3600" smtClean="0">
                <a:solidFill>
                  <a:srgbClr val="FF0000"/>
                </a:solidFill>
              </a:rPr>
              <a:t>during production</a:t>
            </a:r>
            <a:r>
              <a:rPr lang="en-US" sz="3600" smtClean="0"/>
              <a:t>).</a:t>
            </a:r>
          </a:p>
          <a:p>
            <a:pPr algn="just"/>
            <a:r>
              <a:rPr lang="en-US" sz="3600" b="1" smtClean="0"/>
              <a:t>2) </a:t>
            </a:r>
            <a:r>
              <a:rPr lang="en-US" sz="3600" smtClean="0"/>
              <a:t>The premotor cortex (PMv) is involved in speech perception mechanisms, especially </a:t>
            </a:r>
            <a:r>
              <a:rPr lang="en-US" sz="3600" smtClean="0">
                <a:solidFill>
                  <a:srgbClr val="FF0000"/>
                </a:solidFill>
              </a:rPr>
              <a:t>in</a:t>
            </a:r>
            <a:r>
              <a:rPr lang="en-US" sz="3600" smtClean="0"/>
              <a:t> adverse/complex situations, and more activated </a:t>
            </a:r>
            <a:r>
              <a:rPr lang="en-US" sz="3600" smtClean="0">
                <a:solidFill>
                  <a:srgbClr val="FF0000"/>
                </a:solidFill>
              </a:rPr>
              <a:t>in</a:t>
            </a:r>
            <a:r>
              <a:rPr lang="en-US" sz="3600" smtClean="0"/>
              <a:t> audio-visual integration.</a:t>
            </a:r>
          </a:p>
          <a:p>
            <a:pPr algn="just"/>
            <a:r>
              <a:rPr lang="en-US" sz="3600" b="1" smtClean="0"/>
              <a:t>3) </a:t>
            </a:r>
            <a:r>
              <a:rPr lang="en-US" sz="3600" smtClean="0"/>
              <a:t>Aging provides a good model for studying the role of the PMv, because of the natural decline in sensory </a:t>
            </a:r>
            <a:r>
              <a:rPr lang="en-US" sz="3600" smtClean="0">
                <a:solidFill>
                  <a:srgbClr val="FF0000"/>
                </a:solidFill>
              </a:rPr>
              <a:t>acuity</a:t>
            </a:r>
            <a:r>
              <a:rPr lang="en-US" sz="3600" smtClean="0"/>
              <a:t> that occurs with aging</a:t>
            </a:r>
            <a:r>
              <a:rPr lang="en-US" sz="3600" b="1" smtClean="0"/>
              <a:t>.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006027" y="17170570"/>
            <a:ext cx="173563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rgbClr val="FF0000"/>
                </a:solidFill>
              </a:rPr>
              <a:t>OBJECTIVES</a:t>
            </a:r>
            <a:r>
              <a:rPr lang="en-US" sz="3600" b="1" smtClean="0">
                <a:solidFill>
                  <a:schemeClr val="accent2"/>
                </a:solidFill>
              </a:rPr>
              <a:t> AND </a:t>
            </a:r>
            <a:r>
              <a:rPr lang="en-US" sz="3600" b="1" smtClean="0">
                <a:solidFill>
                  <a:srgbClr val="FF0000"/>
                </a:solidFill>
              </a:rPr>
              <a:t>HYPOTHESES</a:t>
            </a:r>
          </a:p>
          <a:p>
            <a:r>
              <a:rPr lang="en-US" sz="3600" smtClean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Determine the role of the right and left PMv in unimodal and multimodal speech processes and the contribution of the hemispheric differentiation in these processes in aging</a:t>
            </a:r>
            <a:endParaRPr lang="en-US" sz="3600" smtClean="0"/>
          </a:p>
          <a:p>
            <a:r>
              <a:rPr lang="en-US" sz="3600" b="1" smtClean="0"/>
              <a:t>Hyp 1: </a:t>
            </a:r>
            <a:r>
              <a:rPr lang="en-US" sz="3600" smtClean="0"/>
              <a:t>Left PMv more impacted by rTMS</a:t>
            </a:r>
            <a:r>
              <a:rPr lang="en-US" sz="3600" b="1" smtClean="0"/>
              <a:t> …</a:t>
            </a:r>
          </a:p>
          <a:p>
            <a:r>
              <a:rPr lang="en-US" sz="3600" b="1" smtClean="0"/>
              <a:t>Hyp 2: … </a:t>
            </a:r>
            <a:r>
              <a:rPr lang="en-US" sz="3600" smtClean="0"/>
              <a:t>especially during audio-tactile condition (unfamiliar information) …</a:t>
            </a:r>
          </a:p>
          <a:p>
            <a:r>
              <a:rPr lang="en-US" sz="3600" b="1" smtClean="0"/>
              <a:t>Hyp 3: … </a:t>
            </a:r>
            <a:r>
              <a:rPr lang="en-US" sz="3600" smtClean="0"/>
              <a:t>and stronger effect with age (compensatory mechanism).</a:t>
            </a:r>
            <a:endParaRPr lang="en-US" sz="3600" b="1"/>
          </a:p>
        </p:txBody>
      </p:sp>
      <p:sp>
        <p:nvSpPr>
          <p:cNvPr id="62" name="ZoneTexte 61"/>
          <p:cNvSpPr txBox="1"/>
          <p:nvPr/>
        </p:nvSpPr>
        <p:spPr>
          <a:xfrm>
            <a:off x="42700059" y="11925202"/>
            <a:ext cx="713473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First</a:t>
            </a:r>
            <a:r>
              <a:rPr lang="en-US" sz="3200" dirty="0" smtClean="0">
                <a:solidFill>
                  <a:schemeClr val="accent2"/>
                </a:solidFill>
              </a:rPr>
              <a:t>: </a:t>
            </a:r>
          </a:p>
          <a:p>
            <a:r>
              <a:rPr lang="en-US" sz="3200" dirty="0" smtClean="0"/>
              <a:t>No difference between left and right </a:t>
            </a:r>
            <a:r>
              <a:rPr lang="en-US" sz="3200" dirty="0" err="1" smtClean="0"/>
              <a:t>PMv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>
                <a:sym typeface="Wingdings" panose="05000000000000000000" pitchFamily="2" charset="2"/>
              </a:rPr>
              <a:t> </a:t>
            </a:r>
            <a:r>
              <a:rPr lang="en-US" sz="3200" dirty="0" smtClean="0">
                <a:sym typeface="Wingdings" panose="05000000000000000000" pitchFamily="2" charset="2"/>
              </a:rPr>
              <a:t>New task, participants are slower / no TMS effect (= no 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or lower </a:t>
            </a:r>
            <a:r>
              <a:rPr lang="en-US" sz="3200" dirty="0" err="1" smtClean="0">
                <a:sym typeface="Wingdings" panose="05000000000000000000" pitchFamily="2" charset="2"/>
              </a:rPr>
              <a:t>PMv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recruitment</a:t>
            </a:r>
            <a:r>
              <a:rPr lang="en-US" sz="3200" dirty="0" smtClean="0">
                <a:sym typeface="Wingdings" panose="05000000000000000000" pitchFamily="2" charset="2"/>
              </a:rPr>
              <a:t> ?)</a:t>
            </a:r>
            <a:endParaRPr lang="en-US" sz="3200" dirty="0" smtClean="0"/>
          </a:p>
          <a:p>
            <a:endParaRPr lang="en-US" sz="3200" b="1" dirty="0" smtClean="0">
              <a:solidFill>
                <a:schemeClr val="accent2"/>
              </a:solidFill>
            </a:endParaRPr>
          </a:p>
          <a:p>
            <a:r>
              <a:rPr lang="en-US" sz="3200" b="1" dirty="0" smtClean="0">
                <a:solidFill>
                  <a:schemeClr val="accent2"/>
                </a:solidFill>
              </a:rPr>
              <a:t>Second</a:t>
            </a:r>
            <a:r>
              <a:rPr lang="en-US" sz="3200" dirty="0" smtClean="0">
                <a:solidFill>
                  <a:schemeClr val="accent2"/>
                </a:solidFill>
              </a:rPr>
              <a:t>: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Right </a:t>
            </a:r>
            <a:r>
              <a:rPr lang="en-US" sz="3200" b="1" dirty="0" err="1" smtClean="0"/>
              <a:t>PMv</a:t>
            </a:r>
            <a:r>
              <a:rPr lang="en-US" sz="3200" b="1" dirty="0" smtClean="0"/>
              <a:t> </a:t>
            </a:r>
            <a:r>
              <a:rPr lang="en-US" sz="3200" dirty="0" smtClean="0"/>
              <a:t>: faster RT than first session</a:t>
            </a:r>
          </a:p>
          <a:p>
            <a:pPr marL="571500" indent="-571500">
              <a:buFont typeface="Wingdings" panose="05000000000000000000" pitchFamily="2" charset="2"/>
              <a:buChar char="è"/>
            </a:pPr>
            <a:r>
              <a:rPr lang="en-US" sz="3200" dirty="0" smtClean="0">
                <a:sym typeface="Wingdings" panose="05000000000000000000" pitchFamily="2" charset="2"/>
              </a:rPr>
              <a:t>Learning effect and/or 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not</a:t>
            </a:r>
            <a:r>
              <a:rPr lang="en-US" sz="3200" dirty="0" smtClean="0">
                <a:sym typeface="Wingdings" panose="05000000000000000000" pitchFamily="2" charset="2"/>
              </a:rPr>
              <a:t> TMS sensitive</a:t>
            </a:r>
          </a:p>
          <a:p>
            <a:r>
              <a:rPr lang="en-US" sz="3200" b="1" dirty="0" smtClean="0">
                <a:sym typeface="Wingdings" panose="05000000000000000000" pitchFamily="2" charset="2"/>
              </a:rPr>
              <a:t>Left </a:t>
            </a:r>
            <a:r>
              <a:rPr lang="en-US" sz="3200" b="1" dirty="0" err="1" smtClean="0">
                <a:sym typeface="Wingdings" panose="05000000000000000000" pitchFamily="2" charset="2"/>
              </a:rPr>
              <a:t>PMv</a:t>
            </a:r>
            <a:r>
              <a:rPr lang="en-US" sz="3200" dirty="0" smtClean="0">
                <a:sym typeface="Wingdings" panose="05000000000000000000" pitchFamily="2" charset="2"/>
              </a:rPr>
              <a:t>: no significant RT difference with first session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 Left </a:t>
            </a:r>
            <a:r>
              <a:rPr lang="en-US" sz="3200" dirty="0" err="1" smtClean="0">
                <a:sym typeface="Wingdings" panose="05000000000000000000" pitchFamily="2" charset="2"/>
              </a:rPr>
              <a:t>PMv</a:t>
            </a:r>
            <a:r>
              <a:rPr lang="en-US" sz="3200" dirty="0" smtClean="0">
                <a:sym typeface="Wingdings" panose="05000000000000000000" pitchFamily="2" charset="2"/>
              </a:rPr>
              <a:t> impacted by TMS</a:t>
            </a:r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8091" y="297489"/>
            <a:ext cx="4681229" cy="15794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773" y="3383617"/>
            <a:ext cx="3156288" cy="13050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3774" y="1864510"/>
            <a:ext cx="4320594" cy="1456458"/>
          </a:xfrm>
          <a:prstGeom prst="rect">
            <a:avLst/>
          </a:prstGeom>
        </p:spPr>
      </p:pic>
      <p:graphicFrame>
        <p:nvGraphicFramePr>
          <p:cNvPr id="70" name="Graphique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349065"/>
              </p:ext>
            </p:extLst>
          </p:nvPr>
        </p:nvGraphicFramePr>
        <p:xfrm>
          <a:off x="33982919" y="12836963"/>
          <a:ext cx="8360113" cy="566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cxnSp>
        <p:nvCxnSpPr>
          <p:cNvPr id="22" name="Connecteur droit 21"/>
          <p:cNvCxnSpPr/>
          <p:nvPr/>
        </p:nvCxnSpPr>
        <p:spPr>
          <a:xfrm flipV="1">
            <a:off x="36332166" y="12973669"/>
            <a:ext cx="0" cy="6280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41075616" y="12973669"/>
            <a:ext cx="0" cy="28949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36350978" y="12973669"/>
            <a:ext cx="47246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38401228" y="12499136"/>
            <a:ext cx="774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**</a:t>
            </a:r>
            <a:endParaRPr lang="en-US" sz="4000">
              <a:solidFill>
                <a:srgbClr val="FF0000"/>
              </a:solidFill>
            </a:endParaRPr>
          </a:p>
        </p:txBody>
      </p:sp>
      <p:cxnSp>
        <p:nvCxnSpPr>
          <p:cNvPr id="73" name="Connecteur droit 72"/>
          <p:cNvCxnSpPr/>
          <p:nvPr/>
        </p:nvCxnSpPr>
        <p:spPr>
          <a:xfrm flipV="1">
            <a:off x="37618394" y="13601700"/>
            <a:ext cx="0" cy="1626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H="1" flipV="1">
            <a:off x="39808200" y="13601700"/>
            <a:ext cx="13920" cy="10287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7618394" y="13603262"/>
            <a:ext cx="21898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38499069" y="13265679"/>
            <a:ext cx="478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NS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315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746</TotalTime>
  <Words>815</Words>
  <Application>Microsoft Macintosh PowerPoint</Application>
  <PresentationFormat>Custom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Thème Office</vt:lpstr>
      <vt:lpstr>PowerPoint Presentation</vt:lpstr>
    </vt:vector>
  </TitlesOfParts>
  <Company>GIPSA-lab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Avril Treille</dc:creator>
  <cp:lastModifiedBy>Pascale Tremblay</cp:lastModifiedBy>
  <cp:revision>63</cp:revision>
  <dcterms:created xsi:type="dcterms:W3CDTF">2016-07-11T05:59:41Z</dcterms:created>
  <dcterms:modified xsi:type="dcterms:W3CDTF">2016-07-13T12:39:05Z</dcterms:modified>
</cp:coreProperties>
</file>